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77" r:id="rId5"/>
    <p:sldId id="282" r:id="rId6"/>
    <p:sldId id="283" r:id="rId7"/>
    <p:sldId id="281" r:id="rId8"/>
    <p:sldId id="278" r:id="rId9"/>
    <p:sldId id="279" r:id="rId10"/>
    <p:sldId id="286" r:id="rId11"/>
    <p:sldId id="287" r:id="rId12"/>
    <p:sldId id="288" r:id="rId13"/>
    <p:sldId id="285" r:id="rId14"/>
    <p:sldId id="284" r:id="rId15"/>
    <p:sldId id="290" r:id="rId16"/>
    <p:sldId id="289" r:id="rId17"/>
    <p:sldId id="291" r:id="rId18"/>
    <p:sldId id="293" r:id="rId19"/>
    <p:sldId id="292" r:id="rId20"/>
    <p:sldId id="294" r:id="rId21"/>
    <p:sldId id="257" r:id="rId22"/>
    <p:sldId id="295" r:id="rId23"/>
    <p:sldId id="296" r:id="rId24"/>
    <p:sldId id="297" r:id="rId25"/>
    <p:sldId id="298" r:id="rId26"/>
    <p:sldId id="258" r:id="rId27"/>
    <p:sldId id="259" r:id="rId28"/>
    <p:sldId id="260" r:id="rId29"/>
    <p:sldId id="261" r:id="rId30"/>
    <p:sldId id="264" r:id="rId31"/>
    <p:sldId id="263" r:id="rId32"/>
    <p:sldId id="266" r:id="rId33"/>
    <p:sldId id="265" r:id="rId34"/>
    <p:sldId id="267" r:id="rId35"/>
    <p:sldId id="271" r:id="rId36"/>
    <p:sldId id="272" r:id="rId37"/>
    <p:sldId id="273" r:id="rId38"/>
    <p:sldId id="274" r:id="rId39"/>
    <p:sldId id="299" r:id="rId40"/>
    <p:sldId id="301" r:id="rId41"/>
    <p:sldId id="300" r:id="rId42"/>
    <p:sldId id="268" r:id="rId43"/>
    <p:sldId id="270" r:id="rId44"/>
    <p:sldId id="269" r:id="rId45"/>
    <p:sldId id="30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792C-68C1-4516-B597-7689538C8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C9E98-4A0F-47CC-A90E-5A1FB4948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F0556-C082-430B-B3FB-8603716F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F25B1-23DD-45B3-A083-BC3A3A357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3FF51-3667-4318-901F-C6C49713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39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2889F-73A9-497C-A2B2-0A1F69C2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C76CAC-5B35-4EE5-A4CF-4A38D9105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7A3AD-9AAC-41CD-8DF7-689A95756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783B8-C635-4CF0-BC14-B8EB4D242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B6B3A-D64D-427C-8B87-5A290FC7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08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6BDE34-67DB-49CF-94DA-29AD868326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9AB67-8640-4153-B274-B52796108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5C3CE-19CB-4928-A5F0-CB46D35D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9D1AE-12F8-4B1F-AB8C-A69680BEB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16581-220F-46DC-8C99-4BDB8B292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57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6301-5E56-4A64-AB06-D8E2D5FDC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12630-601E-472B-B5BE-A3B5ECA7C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7119A-2156-4660-8FA3-58D6183B8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881B2-0204-41AE-A8F7-BCDE07C6A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497F8-7785-412E-AFB1-1E066153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06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C025E-1C6C-42A5-AFB2-EDF535E10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F0CFB-06AE-443F-AA77-6CF882C3B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BB6EF-8986-46D2-9583-CEA9AC9EA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CC959-C543-4889-9E6E-686E8EB6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1111D-89C2-4F6B-BC36-497AA8BC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1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5C73-DF87-4CCA-AABB-BA658B40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DF9E9-1734-4330-8E80-6687D932FD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C4BF0-756C-43D8-823A-A1D158EFD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32DF2-C0CF-45A5-A8A2-81612FE23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B4D14-4C96-4639-A73A-970B4737F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B1EFF-09FD-43BD-8174-1F1C7AA2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5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D3C2-9A2D-4473-AFAA-163C89D6E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2BFAE-5EED-4596-8461-3DD464D4F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C9688-CBB7-4798-9E8E-BCB8CA1CF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3C8749-0A0D-41C9-9D07-0CC776D7A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B837EB-8B00-4FEA-B0A6-07A9D964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E86CF-19B4-42F5-BDE0-88AA10FAE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67EC01-4FEB-4706-BBC5-F0B01A3DC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C0EA7B-9721-4D51-9B28-96E6DB66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6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5485-CB17-49A1-B77A-B37CCF7DE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094C5-F24C-47A5-93DB-01B3EFD34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47E66-9A4A-4821-8FB2-BAA8C74FF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C1258-3394-4E93-8484-B43591B5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87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15344B-279E-4206-A2E2-A35D73454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FBA83-95C8-475C-A83C-D0CC9B4E1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D1595-C7E5-403E-81E4-35F057DB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39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A07E-3832-4E4C-AA4C-B5695E2E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12C39-94F3-4C9C-9640-43B9F7B10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502CE-CD89-4D7D-AC5B-B3DC076DD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283E3-83D2-40D9-B73A-6D68EC3F5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39809-14A2-4CC3-8114-6905CC5F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C33AB-EED7-441F-8161-E5D35CA27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5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60FC-0343-446A-892D-846E4B72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A4970A-E238-4B32-B60E-87487C61F3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E7485-7510-436E-A1B1-AC9C1872B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69267-CDAB-4965-95A6-28902C079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F6263-2108-4DC7-80CE-CCE0A8275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9C5DF-786D-4A78-9D10-3BC5A91AC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14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8B02B3-C3FB-45FB-9CF5-4CE0B2FB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52FDD-E64C-4291-AA2A-F702100C9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CEEF1-5C23-49BA-9C07-4AAD8194D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1F1DE-6F05-4AD9-98A9-E952559E405C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71B3-2211-44E3-86FA-6873F6801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61A56-ED2C-430F-9B46-19064D528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9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9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1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91FB2-E455-4483-8681-D643B420A7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League of Legends Item Balancing Recommendations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BF57B-E975-4C52-91AD-8595907B59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Sebastian Alvis</a:t>
            </a:r>
          </a:p>
        </p:txBody>
      </p:sp>
    </p:spTree>
    <p:extLst>
      <p:ext uri="{BB962C8B-B14F-4D97-AF65-F5344CB8AC3E}">
        <p14:creationId xmlns:p14="http://schemas.microsoft.com/office/powerpoint/2010/main" val="2576243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</a:t>
            </a:r>
            <a:r>
              <a:rPr lang="en-US" dirty="0" err="1"/>
              <a:t>Laning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Players generally spend the first 15-20 min of the game in their lane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Kill enemy minions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6D4C5-BCA5-4119-ABCA-647942F750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508" y="3861072"/>
            <a:ext cx="4664258" cy="262364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18AE45-CC52-4852-95BB-18A4CB1D4CC3}"/>
              </a:ext>
            </a:extLst>
          </p:cNvPr>
          <p:cNvCxnSpPr>
            <a:stCxn id="4" idx="1"/>
          </p:cNvCxnSpPr>
          <p:nvPr/>
        </p:nvCxnSpPr>
        <p:spPr>
          <a:xfrm flipH="1">
            <a:off x="5656474" y="5172895"/>
            <a:ext cx="1450034" cy="98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968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</a:t>
            </a:r>
            <a:r>
              <a:rPr lang="en-US" dirty="0" err="1"/>
              <a:t>Laning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Players generally spend the first 15-20 min of the game in their lane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Kill enemy minions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Fight enemy champions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554FA-888E-48DF-9BE4-4D52000E17D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7" t="15233" r="24168"/>
          <a:stretch/>
        </p:blipFill>
        <p:spPr>
          <a:xfrm>
            <a:off x="8388991" y="3971984"/>
            <a:ext cx="2525282" cy="252089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3B743AF-611D-4EF1-923D-B2E1CC490BD4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3738571" y="2525086"/>
            <a:ext cx="4650420" cy="2707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073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</a:t>
            </a:r>
            <a:r>
              <a:rPr lang="en-US" dirty="0" err="1"/>
              <a:t>Laning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Players generally spend the first 15-20 min of the game in their lane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Kill enemy minions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Fight enemy champions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Destroy towers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7B06D-05D2-4D7F-A5F3-FF74301AE72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6" r="23142"/>
          <a:stretch/>
        </p:blipFill>
        <p:spPr>
          <a:xfrm>
            <a:off x="7392016" y="4316820"/>
            <a:ext cx="4294773" cy="243803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ED95F5-5ECA-4459-B365-75B95E2B11D9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2877424" y="2306972"/>
            <a:ext cx="4514592" cy="3228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190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</a:t>
            </a:r>
            <a:r>
              <a:rPr lang="en-US" dirty="0" err="1"/>
              <a:t>Laning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Players generally spend the first 15-20 min of the game in their lane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Kill enemy minions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Fight / kill enemy champions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Destroy towers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Kill jungle monsters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5639F-670C-49EA-A22F-B12730C5EA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596" y="4732093"/>
            <a:ext cx="1826336" cy="14767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202EC3-2298-486B-BA4A-014A70085E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025" y="3414569"/>
            <a:ext cx="338674" cy="27384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B2A19E-FCFA-4624-81C1-5BCB2C0D41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162" y="4032036"/>
            <a:ext cx="338674" cy="27384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5BEE08-0AC7-4843-BDDE-5BAC34EADB45}"/>
              </a:ext>
            </a:extLst>
          </p:cNvPr>
          <p:cNvCxnSpPr>
            <a:cxnSpLocks/>
            <a:stCxn id="4" idx="1"/>
            <a:endCxn id="20" idx="2"/>
          </p:cNvCxnSpPr>
          <p:nvPr/>
        </p:nvCxnSpPr>
        <p:spPr>
          <a:xfrm flipH="1" flipV="1">
            <a:off x="5530499" y="4305881"/>
            <a:ext cx="2246097" cy="116458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1F6328-B8A4-40AB-A946-7BC2EF2E8D8A}"/>
              </a:ext>
            </a:extLst>
          </p:cNvPr>
          <p:cNvCxnSpPr>
            <a:stCxn id="4" idx="1"/>
            <a:endCxn id="18" idx="3"/>
          </p:cNvCxnSpPr>
          <p:nvPr/>
        </p:nvCxnSpPr>
        <p:spPr>
          <a:xfrm flipH="1" flipV="1">
            <a:off x="2483699" y="3551492"/>
            <a:ext cx="5292897" cy="191897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536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Money and Items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203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As players kill minions, champions, towers, and jungle monsters, they collect gold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Gold is spent on items, which upgrade various attributes of the champion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Items have a huge impact the game, and are one of the pillars of gameplay in </a:t>
            </a:r>
            <a:r>
              <a:rPr lang="en-US" sz="2400" dirty="0" err="1"/>
              <a:t>LoL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021A5-C362-42E8-B682-A051E6AECF5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85994" r="30986"/>
          <a:stretch/>
        </p:blipFill>
        <p:spPr>
          <a:xfrm>
            <a:off x="7883889" y="3904622"/>
            <a:ext cx="1115951" cy="8025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372517-A175-4A3A-BC1F-DB04C7166E8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85994" r="30986"/>
          <a:stretch/>
        </p:blipFill>
        <p:spPr>
          <a:xfrm>
            <a:off x="9717706" y="3904621"/>
            <a:ext cx="1115951" cy="80251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A4A1AB-5A1C-4AB3-AC6F-C53DAB46B7C9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 flipV="1">
            <a:off x="8999840" y="4305880"/>
            <a:ext cx="7178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85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Crash Course: League of Legends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364092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7A28-C0E2-4F9F-A5B4-6F673173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change items at all?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C8513-466D-407B-B17A-DEE475FB5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League of Legends currently has</a:t>
            </a:r>
          </a:p>
          <a:p>
            <a:pPr lvl="1"/>
            <a:r>
              <a:rPr lang="en-US" dirty="0"/>
              <a:t>141 champions</a:t>
            </a:r>
          </a:p>
          <a:p>
            <a:pPr lvl="1"/>
            <a:r>
              <a:rPr lang="en-US" dirty="0"/>
              <a:t>200+ items</a:t>
            </a:r>
          </a:p>
          <a:p>
            <a:r>
              <a:rPr lang="en-US" dirty="0"/>
              <a:t>Diversity is it’s strong suit as a game</a:t>
            </a:r>
          </a:p>
          <a:p>
            <a:pPr lvl="1"/>
            <a:r>
              <a:rPr lang="en-US" dirty="0"/>
              <a:t>Nobody wants to see the same set of champions and items every game</a:t>
            </a:r>
          </a:p>
          <a:p>
            <a:pPr lvl="1"/>
            <a:r>
              <a:rPr lang="en-US" dirty="0"/>
              <a:t>As a dev, you want to keep the game balanced so that lots of different champions and items show up</a:t>
            </a:r>
          </a:p>
          <a:p>
            <a:pPr lvl="1"/>
            <a:r>
              <a:rPr lang="en-US" dirty="0"/>
              <a:t>This makes the game more interesting </a:t>
            </a:r>
          </a:p>
        </p:txBody>
      </p:sp>
    </p:spTree>
    <p:extLst>
      <p:ext uri="{BB962C8B-B14F-4D97-AF65-F5344CB8AC3E}">
        <p14:creationId xmlns:p14="http://schemas.microsoft.com/office/powerpoint/2010/main" val="2246905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36EF2-388D-41B3-87E4-1D0C40418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B84E0-6A6B-4B25-8AAB-60DB27812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developer, how do you know when you should change an item?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13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Crash Course: League of Legends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65850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8F951-7238-410D-B261-1C514BCF5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“Static”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6FB53-A9C8-4840-B2F7-5BF21F74B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Acquired through the Riot Games Static API</a:t>
            </a:r>
          </a:p>
          <a:p>
            <a:pPr lvl="1"/>
            <a:r>
              <a:rPr lang="en-US" dirty="0"/>
              <a:t>Items</a:t>
            </a:r>
          </a:p>
          <a:p>
            <a:pPr lvl="1"/>
            <a:r>
              <a:rPr lang="en-US" dirty="0"/>
              <a:t>Champions</a:t>
            </a:r>
          </a:p>
          <a:p>
            <a:pPr lvl="1"/>
            <a:r>
              <a:rPr lang="en-US" dirty="0"/>
              <a:t>JSON files, flattened into tables</a:t>
            </a:r>
          </a:p>
          <a:p>
            <a:pPr lvl="1"/>
            <a:r>
              <a:rPr lang="en-US" dirty="0"/>
              <a:t>Wrinkle about the Unicode string/array problem</a:t>
            </a:r>
          </a:p>
          <a:p>
            <a:r>
              <a:rPr lang="en-US" dirty="0"/>
              <a:t>It is unlikely to change much – Static</a:t>
            </a:r>
          </a:p>
          <a:p>
            <a:r>
              <a:rPr lang="en-US" dirty="0"/>
              <a:t>Patches every week can tweak any given champion / item – “Static”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1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Crash Course: League of Legends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777950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9279-FDB3-4ECA-90EF-5F3A0BA9F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40474-D455-4735-B6A2-4929113A0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Chosen from the Ranked Queue</a:t>
            </a:r>
          </a:p>
          <a:p>
            <a:pPr lvl="1"/>
            <a:r>
              <a:rPr lang="en-US" dirty="0"/>
              <a:t>Where people take the game more seriously</a:t>
            </a:r>
          </a:p>
          <a:p>
            <a:r>
              <a:rPr lang="en-US" dirty="0"/>
              <a:t>Only higher-level Leagues: Diamond and Platinum</a:t>
            </a:r>
          </a:p>
          <a:p>
            <a:pPr lvl="1"/>
            <a:r>
              <a:rPr lang="en-US" dirty="0"/>
              <a:t>Where people have more game knowledge and experience</a:t>
            </a:r>
          </a:p>
          <a:p>
            <a:r>
              <a:rPr lang="en-US" dirty="0"/>
              <a:t>1000 random players from these league selected</a:t>
            </a:r>
          </a:p>
          <a:p>
            <a:r>
              <a:rPr lang="en-US" dirty="0"/>
              <a:t>1000 random games from these players’ match histories selected</a:t>
            </a:r>
          </a:p>
          <a:p>
            <a:r>
              <a:rPr lang="en-US" dirty="0"/>
              <a:t>Requests</a:t>
            </a:r>
          </a:p>
          <a:p>
            <a:pPr lvl="1"/>
            <a:r>
              <a:rPr lang="en-US" dirty="0"/>
              <a:t>Game state at the end of the game</a:t>
            </a:r>
          </a:p>
          <a:p>
            <a:pPr lvl="1"/>
            <a:r>
              <a:rPr lang="en-US" dirty="0"/>
              <a:t>Timeline of events in the game</a:t>
            </a:r>
          </a:p>
        </p:txBody>
      </p:sp>
    </p:spTree>
    <p:extLst>
      <p:ext uri="{BB962C8B-B14F-4D97-AF65-F5344CB8AC3E}">
        <p14:creationId xmlns:p14="http://schemas.microsoft.com/office/powerpoint/2010/main" val="2803003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10C07-6235-41E2-A69A-1ACF4EC7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F6501-0118-4680-BD15-40E00017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Matches</a:t>
            </a:r>
          </a:p>
          <a:p>
            <a:pPr lvl="1"/>
            <a:r>
              <a:rPr lang="en-US" dirty="0"/>
              <a:t>Final items, champions, item purchase times, win (True or False)</a:t>
            </a:r>
          </a:p>
          <a:p>
            <a:r>
              <a:rPr lang="en-US" dirty="0"/>
              <a:t>Items</a:t>
            </a:r>
          </a:p>
          <a:p>
            <a:pPr lvl="1"/>
            <a:r>
              <a:rPr lang="en-US" dirty="0"/>
              <a:t>Name, tags, cost, benefits</a:t>
            </a:r>
          </a:p>
          <a:p>
            <a:r>
              <a:rPr lang="en-US" dirty="0"/>
              <a:t>Champions</a:t>
            </a:r>
          </a:p>
          <a:p>
            <a:pPr lvl="1"/>
            <a:r>
              <a:rPr lang="en-US" dirty="0"/>
              <a:t>Name, tags</a:t>
            </a:r>
          </a:p>
          <a:p>
            <a:r>
              <a:rPr lang="en-US" dirty="0"/>
              <a:t>Item Statistics</a:t>
            </a:r>
          </a:p>
          <a:p>
            <a:pPr lvl="1"/>
            <a:r>
              <a:rPr lang="en-US" dirty="0"/>
              <a:t>Name, # purchased in matches, pick rate, # wins with item, win rate, # unique champions that purchased item, total gold, tags</a:t>
            </a:r>
          </a:p>
        </p:txBody>
      </p:sp>
    </p:spTree>
    <p:extLst>
      <p:ext uri="{BB962C8B-B14F-4D97-AF65-F5344CB8AC3E}">
        <p14:creationId xmlns:p14="http://schemas.microsoft.com/office/powerpoint/2010/main" val="1755216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7DB1-3686-474C-B722-008C6BB9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Win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0CD8B-6322-46AB-A2DD-326853309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of occurrences / # of occurrences with a win</a:t>
            </a:r>
          </a:p>
          <a:p>
            <a:r>
              <a:rPr lang="en-US" dirty="0"/>
              <a:t>Bernoulli variable</a:t>
            </a:r>
          </a:p>
          <a:p>
            <a:pPr lvl="1"/>
            <a:r>
              <a:rPr lang="en-US" dirty="0"/>
              <a:t>Easy to test</a:t>
            </a:r>
          </a:p>
          <a:p>
            <a:pPr lvl="1"/>
            <a:r>
              <a:rPr lang="en-US" dirty="0"/>
              <a:t>Easy to understand</a:t>
            </a:r>
          </a:p>
          <a:p>
            <a:r>
              <a:rPr lang="en-US" dirty="0"/>
              <a:t>Can immediately tell if an item wins too much or too little</a:t>
            </a:r>
          </a:p>
          <a:p>
            <a:pPr lvl="1"/>
            <a:r>
              <a:rPr lang="en-US" dirty="0"/>
              <a:t>However, if players on both teams build an item, then one will win and one will lose</a:t>
            </a:r>
          </a:p>
          <a:p>
            <a:pPr lvl="1"/>
            <a:r>
              <a:rPr lang="en-US" dirty="0"/>
              <a:t>Win rate drifts closer to 50%</a:t>
            </a:r>
          </a:p>
        </p:txBody>
      </p:sp>
    </p:spTree>
    <p:extLst>
      <p:ext uri="{BB962C8B-B14F-4D97-AF65-F5344CB8AC3E}">
        <p14:creationId xmlns:p14="http://schemas.microsoft.com/office/powerpoint/2010/main" val="2784785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3909D-E7D0-47F8-8375-CBA8B143D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Pick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2363E-3962-4498-B6D6-3C9C3B31E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often an item is bought</a:t>
            </a:r>
          </a:p>
          <a:p>
            <a:r>
              <a:rPr lang="en-US" dirty="0"/>
              <a:t>A metric of popularity</a:t>
            </a:r>
          </a:p>
          <a:p>
            <a:pPr lvl="1"/>
            <a:r>
              <a:rPr lang="en-US" dirty="0"/>
              <a:t>Popularity often indicates what is strong</a:t>
            </a:r>
          </a:p>
          <a:p>
            <a:pPr lvl="1"/>
            <a:r>
              <a:rPr lang="en-US" dirty="0"/>
              <a:t>This helps us when win rate can’t</a:t>
            </a:r>
          </a:p>
          <a:p>
            <a:r>
              <a:rPr lang="en-US" dirty="0"/>
              <a:t>Also pretty easy to understand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043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E5E8-0824-4B3E-BF32-7C2F35EA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Champion Spread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9AD4A-6450-4828-BDD7-23A2F9AA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unique champions buy an item</a:t>
            </a:r>
          </a:p>
          <a:p>
            <a:pPr lvl="1"/>
            <a:r>
              <a:rPr lang="en-US" dirty="0"/>
              <a:t>141 champions total</a:t>
            </a:r>
          </a:p>
          <a:p>
            <a:pPr lvl="1"/>
            <a:r>
              <a:rPr lang="en-US" dirty="0"/>
              <a:t>Low champion spreads indicate low versatility</a:t>
            </a:r>
          </a:p>
          <a:p>
            <a:pPr lvl="1"/>
            <a:r>
              <a:rPr lang="en-US" dirty="0"/>
              <a:t>High champion spreads indicate excessive flexibility</a:t>
            </a:r>
          </a:p>
          <a:p>
            <a:pPr lvl="2"/>
            <a:r>
              <a:rPr lang="en-US" dirty="0"/>
              <a:t>Or very good value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75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060B-F9DF-4060-9101-120EA3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Item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D9AE-C41B-4596-A1EF-4E3AA34E4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200+ items in League</a:t>
            </a:r>
          </a:p>
          <a:p>
            <a:r>
              <a:rPr lang="en-US" dirty="0"/>
              <a:t>I don’t want to look at all of them</a:t>
            </a:r>
          </a:p>
          <a:p>
            <a:r>
              <a:rPr lang="en-US" dirty="0"/>
              <a:t>Remove</a:t>
            </a:r>
          </a:p>
          <a:p>
            <a:pPr lvl="1"/>
            <a:r>
              <a:rPr lang="en-US" dirty="0"/>
              <a:t>Incomplete items (that build into other items)</a:t>
            </a:r>
          </a:p>
          <a:p>
            <a:pPr lvl="1"/>
            <a:r>
              <a:rPr lang="en-US" dirty="0"/>
              <a:t>Starting items (Lane, Consumables)</a:t>
            </a:r>
          </a:p>
          <a:p>
            <a:pPr lvl="1"/>
            <a:r>
              <a:rPr lang="en-US" dirty="0"/>
              <a:t>Items with less than 10 occurrences in my match data</a:t>
            </a:r>
          </a:p>
          <a:p>
            <a:r>
              <a:rPr lang="en-US" dirty="0"/>
              <a:t>Resultant table has 80 items</a:t>
            </a:r>
          </a:p>
        </p:txBody>
      </p:sp>
    </p:spTree>
    <p:extLst>
      <p:ext uri="{BB962C8B-B14F-4D97-AF65-F5344CB8AC3E}">
        <p14:creationId xmlns:p14="http://schemas.microsoft.com/office/powerpoint/2010/main" val="3527649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59941-4CA7-4F6B-A638-A455B2C76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Occurrence (Do I even need this plot?)</a:t>
            </a:r>
          </a:p>
        </p:txBody>
      </p:sp>
      <p:sp>
        <p:nvSpPr>
          <p:cNvPr id="4" name="AutoShape 2" descr="C:\Users\sebia\AppData\Local\Microsoft\Windows\INetCache\Content.MSO\ppt3922.tmp">
            <a:extLst>
              <a:ext uri="{FF2B5EF4-FFF2-40B4-BE49-F238E27FC236}">
                <a16:creationId xmlns:a16="http://schemas.microsoft.com/office/drawing/2014/main" id="{5985B205-D297-426F-A198-708483C609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2B6E58-4562-459A-B5CC-F2FB41874672}"/>
              </a:ext>
            </a:extLst>
          </p:cNvPr>
          <p:cNvSpPr txBox="1"/>
          <p:nvPr/>
        </p:nvSpPr>
        <p:spPr>
          <a:xfrm>
            <a:off x="838200" y="5258213"/>
            <a:ext cx="67728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highest 7 points around ID 3000 are wards and boots.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high points around 2000 are refillable potion and control ward.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high point around ID 1000 is Doran’s Blade.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full items are of ID &gt; 3000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9D14A2-687D-4F3D-BFE0-882EABD0A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50" y="1599781"/>
            <a:ext cx="5487650" cy="36584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12C506F-F45A-44E1-AD67-802FE04B6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9780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82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ECA34-77BA-480B-B164-7BA1471EA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Pick Rate (change to full items)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6B3B7F4-7C11-43A3-9341-80156DA7B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9783"/>
            <a:ext cx="5487650" cy="3658433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6B350-D89A-4E9C-ABFA-1451A5464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50" y="1599782"/>
            <a:ext cx="5487650" cy="36584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79FC5E-1695-43BD-B42E-73B76A431B12}"/>
              </a:ext>
            </a:extLst>
          </p:cNvPr>
          <p:cNvSpPr txBox="1"/>
          <p:nvPr/>
        </p:nvSpPr>
        <p:spPr>
          <a:xfrm>
            <a:off x="838200" y="5258215"/>
            <a:ext cx="582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distributions, but the numbers are now normalized</a:t>
            </a:r>
          </a:p>
        </p:txBody>
      </p:sp>
    </p:spTree>
    <p:extLst>
      <p:ext uri="{BB962C8B-B14F-4D97-AF65-F5344CB8AC3E}">
        <p14:creationId xmlns:p14="http://schemas.microsoft.com/office/powerpoint/2010/main" val="1389765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7D29E-12E0-4682-9F0E-0AC8EF072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Champion Spread (change to full items)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443D2E-BC91-4564-A74D-E2C5BB046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50" y="1599780"/>
            <a:ext cx="5487650" cy="3658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B0B70F-449D-4575-B302-72A0D12F0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9781"/>
            <a:ext cx="5487650" cy="36584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13105B-5C8D-429D-BF54-95C1BCF860E4}"/>
              </a:ext>
            </a:extLst>
          </p:cNvPr>
          <p:cNvSpPr txBox="1"/>
          <p:nvPr/>
        </p:nvSpPr>
        <p:spPr>
          <a:xfrm>
            <a:off x="838200" y="5258213"/>
            <a:ext cx="5452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many unique champions each item gets built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Correlates well with pick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169C3-4960-494D-B09C-5131DEA61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18" y="2834435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30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C5C3F9-E5BF-4C79-9B2A-CAB6BAFC7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50" y="1508879"/>
            <a:ext cx="5487650" cy="3658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C96D0A-28B0-4927-8F4D-1F19AC13B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 Rates (change to full items)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43ADE2-1A08-4FE5-8DD6-61F5472BB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8879"/>
            <a:ext cx="5487650" cy="365843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5A9A97-8418-49EA-849F-28233E2F2322}"/>
              </a:ext>
            </a:extLst>
          </p:cNvPr>
          <p:cNvSpPr txBox="1"/>
          <p:nvPr/>
        </p:nvSpPr>
        <p:spPr>
          <a:xfrm>
            <a:off x="838200" y="5164455"/>
            <a:ext cx="527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probability that a player wins with a given item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1A7F3-D1D6-49A5-8012-80877204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50" y="2834442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48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Crash Course: League of Legends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832607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2417E-8FF3-4C34-870D-A58754D98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13C41-D4AC-4C8B-A655-4E76FB9EF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refine this section later</a:t>
            </a:r>
          </a:p>
          <a:p>
            <a:r>
              <a:rPr lang="en-US" dirty="0"/>
              <a:t>Or just scrap it and merge with the previous one</a:t>
            </a:r>
          </a:p>
        </p:txBody>
      </p:sp>
    </p:spTree>
    <p:extLst>
      <p:ext uri="{BB962C8B-B14F-4D97-AF65-F5344CB8AC3E}">
        <p14:creationId xmlns:p14="http://schemas.microsoft.com/office/powerpoint/2010/main" val="1728514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0BF9-65B9-4C04-94F0-5FE8EBF1D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Rate vs Win Rate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8CED27-86E6-4AF3-9C42-A8FEAD829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8879"/>
            <a:ext cx="5487650" cy="365843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499193-4E43-482C-A910-D59424A5E6C5}"/>
              </a:ext>
            </a:extLst>
          </p:cNvPr>
          <p:cNvSpPr txBox="1"/>
          <p:nvPr/>
        </p:nvSpPr>
        <p:spPr>
          <a:xfrm>
            <a:off x="838200" y="5164455"/>
            <a:ext cx="93004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illustrates the problem with gauging performance on win rate alone.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more an item gets picked, the more likely players on both sides are to pick the same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drags the win rate to 50%</a:t>
            </a:r>
          </a:p>
        </p:txBody>
      </p:sp>
    </p:spTree>
    <p:extLst>
      <p:ext uri="{BB962C8B-B14F-4D97-AF65-F5344CB8AC3E}">
        <p14:creationId xmlns:p14="http://schemas.microsoft.com/office/powerpoint/2010/main" val="2469678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F898-A950-476F-9E03-FC85C29A8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Champion Spread vs Item Cost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318FCA-FAD4-4FA4-9C01-BAB0E6076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8879"/>
            <a:ext cx="5487650" cy="365843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6F0D3C-E4AD-42CC-A9A9-298E0634E27C}"/>
              </a:ext>
            </a:extLst>
          </p:cNvPr>
          <p:cNvSpPr txBox="1"/>
          <p:nvPr/>
        </p:nvSpPr>
        <p:spPr>
          <a:xfrm>
            <a:off x="838200" y="542223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7056679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EE2D1-8E5B-427E-A2CF-0F2E3EB36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Rate vs Item Cost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0A36FD-BCD2-4F5A-80ED-893EB51CC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8879"/>
            <a:ext cx="5487650" cy="3658433"/>
          </a:xfrm>
        </p:spPr>
      </p:pic>
    </p:spTree>
    <p:extLst>
      <p:ext uri="{BB962C8B-B14F-4D97-AF65-F5344CB8AC3E}">
        <p14:creationId xmlns:p14="http://schemas.microsoft.com/office/powerpoint/2010/main" val="3304055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D3169-C47D-49AE-AB1C-C34F66AA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 Rate vs Item Cost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9A054B-E7AB-48E8-BA32-DE153A5DC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8880"/>
            <a:ext cx="5487650" cy="365843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8931A8-19A8-48A2-ABC0-FE7E14A012AB}"/>
              </a:ext>
            </a:extLst>
          </p:cNvPr>
          <p:cNvSpPr txBox="1"/>
          <p:nvPr/>
        </p:nvSpPr>
        <p:spPr>
          <a:xfrm>
            <a:off x="838200" y="5164454"/>
            <a:ext cx="6908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shows that finishing an item is good for your chances of winning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final analysis will use mostly the right lobe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Focusing on full items and which ones are too strong / weak</a:t>
            </a:r>
          </a:p>
        </p:txBody>
      </p:sp>
    </p:spTree>
    <p:extLst>
      <p:ext uri="{BB962C8B-B14F-4D97-AF65-F5344CB8AC3E}">
        <p14:creationId xmlns:p14="http://schemas.microsoft.com/office/powerpoint/2010/main" val="1532831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0352F-C93F-4FEF-91CF-83DD09A14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Purchase 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1BFD4-DA51-45AA-AA39-B7D79BECD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54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1CF7-2B6E-4D68-A7FC-42E044375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Purchase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72843E-72C2-416C-B180-734681DFD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105" y="365124"/>
            <a:ext cx="5979695" cy="59796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59759D-092A-4652-B219-0C45941E0ECC}"/>
              </a:ext>
            </a:extLst>
          </p:cNvPr>
          <p:cNvSpPr txBox="1"/>
          <p:nvPr/>
        </p:nvSpPr>
        <p:spPr>
          <a:xfrm>
            <a:off x="838201" y="1690688"/>
            <a:ext cx="4936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for all the items that a player ends the game with.</a:t>
            </a:r>
          </a:p>
        </p:txBody>
      </p:sp>
    </p:spTree>
    <p:extLst>
      <p:ext uri="{BB962C8B-B14F-4D97-AF65-F5344CB8AC3E}">
        <p14:creationId xmlns:p14="http://schemas.microsoft.com/office/powerpoint/2010/main" val="3911189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3FBAB-BA8C-4356-A37A-25312F7ED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Item: </a:t>
            </a:r>
            <a:r>
              <a:rPr lang="en-US" dirty="0" err="1"/>
              <a:t>Stormrazor’s</a:t>
            </a:r>
            <a:r>
              <a:rPr lang="en-US" dirty="0"/>
              <a:t> Surge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F0080-525C-4BAA-AB22-B284855EB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1D590-9BBD-4F7E-82AF-2A556D010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717632" cy="447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96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B3C3-6E01-4D52-BFC9-B2BED6F0B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341A3-F74C-41AF-A762-49D74A060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49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Crash Course: League of Legends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433567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The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06661" y="1685105"/>
            <a:ext cx="486376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Summoner’s Rift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Both teams have 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3 Lanes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Area between lanes is the Jungle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River divides the map in half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ACABE2-72EF-4C16-9CF1-7150D9E71456}"/>
              </a:ext>
            </a:extLst>
          </p:cNvPr>
          <p:cNvSpPr txBox="1"/>
          <p:nvPr/>
        </p:nvSpPr>
        <p:spPr>
          <a:xfrm>
            <a:off x="1659179" y="2225889"/>
            <a:ext cx="101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 Lane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A5FDF3-32AC-42FE-9549-435EE46AC944}"/>
              </a:ext>
            </a:extLst>
          </p:cNvPr>
          <p:cNvSpPr txBox="1"/>
          <p:nvPr/>
        </p:nvSpPr>
        <p:spPr>
          <a:xfrm>
            <a:off x="3497456" y="3681691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Mid Lane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BBEDB2-4797-464A-B98D-2ADF44620688}"/>
              </a:ext>
            </a:extLst>
          </p:cNvPr>
          <p:cNvSpPr txBox="1"/>
          <p:nvPr/>
        </p:nvSpPr>
        <p:spPr>
          <a:xfrm>
            <a:off x="5152970" y="4990581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 Lane</a:t>
            </a:r>
          </a:p>
        </p:txBody>
      </p:sp>
    </p:spTree>
    <p:extLst>
      <p:ext uri="{BB962C8B-B14F-4D97-AF65-F5344CB8AC3E}">
        <p14:creationId xmlns:p14="http://schemas.microsoft.com/office/powerpoint/2010/main" val="1292785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5D73-09AD-47A9-B71E-BADCBA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22796-40D3-43BB-8F24-2A2831758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win rate is Bernoulli, it’s easy to estimate a sample std</a:t>
            </a:r>
          </a:p>
          <a:p>
            <a:r>
              <a:rPr lang="en-US" dirty="0"/>
              <a:t>Establish a 95% Confidence Interval around each items’ win rate</a:t>
            </a:r>
          </a:p>
          <a:p>
            <a:r>
              <a:rPr lang="en-US" dirty="0"/>
              <a:t>See which items have a 95% CI that doesn’t include the mean 54.7% win rate</a:t>
            </a:r>
          </a:p>
        </p:txBody>
      </p:sp>
    </p:spTree>
    <p:extLst>
      <p:ext uri="{BB962C8B-B14F-4D97-AF65-F5344CB8AC3E}">
        <p14:creationId xmlns:p14="http://schemas.microsoft.com/office/powerpoint/2010/main" val="143211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5D73-09AD-47A9-B71E-BADCBA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321FC-C32B-461E-BE5D-C3657348E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316867" cy="3658433"/>
          </a:xfrm>
        </p:spPr>
      </p:pic>
    </p:spTree>
    <p:extLst>
      <p:ext uri="{BB962C8B-B14F-4D97-AF65-F5344CB8AC3E}">
        <p14:creationId xmlns:p14="http://schemas.microsoft.com/office/powerpoint/2010/main" val="3164412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D0D9-C0B5-4A82-AF88-51E6F64DE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by Item 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83CBF-CE4A-46D8-97FF-C8C9179A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Items can be grouped into sets based on the bonuses they give</a:t>
            </a:r>
          </a:p>
          <a:p>
            <a:r>
              <a:rPr lang="en-US" dirty="0"/>
              <a:t>Example tags:</a:t>
            </a:r>
          </a:p>
          <a:p>
            <a:pPr lvl="1"/>
            <a:r>
              <a:rPr lang="en-US" dirty="0"/>
              <a:t>Damage</a:t>
            </a:r>
          </a:p>
          <a:p>
            <a:pPr lvl="1"/>
            <a:r>
              <a:rPr lang="en-US" dirty="0" err="1"/>
              <a:t>SpellDamage</a:t>
            </a:r>
            <a:endParaRPr lang="en-US" dirty="0"/>
          </a:p>
          <a:p>
            <a:pPr lvl="1"/>
            <a:r>
              <a:rPr lang="en-US" dirty="0"/>
              <a:t>Health</a:t>
            </a:r>
          </a:p>
          <a:p>
            <a:pPr lvl="1"/>
            <a:r>
              <a:rPr lang="en-US" dirty="0"/>
              <a:t>Armor</a:t>
            </a:r>
          </a:p>
          <a:p>
            <a:pPr lvl="1"/>
            <a:r>
              <a:rPr lang="en-US" dirty="0" err="1"/>
              <a:t>SpellBlock</a:t>
            </a:r>
            <a:endParaRPr lang="en-US" dirty="0"/>
          </a:p>
          <a:p>
            <a:pPr lvl="1"/>
            <a:r>
              <a:rPr lang="en-US" dirty="0" err="1"/>
              <a:t>AttackSpeed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76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B8207-3CB8-4BE7-975F-0D8EE04D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Rate vs Tag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7EFB0A-5CFA-478A-B8CC-321D5BE5B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53" y="365124"/>
            <a:ext cx="6380747" cy="6380747"/>
          </a:xfrm>
        </p:spPr>
      </p:pic>
    </p:spTree>
    <p:extLst>
      <p:ext uri="{BB962C8B-B14F-4D97-AF65-F5344CB8AC3E}">
        <p14:creationId xmlns:p14="http://schemas.microsoft.com/office/powerpoint/2010/main" val="4288878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D446-F575-493C-91A5-B21B73209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 Rate Per Tag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AC9542-1D00-47A4-8925-EA07DEB06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0373"/>
            <a:ext cx="6943503" cy="520762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18B6A5-B684-4FA0-AF02-48E71C79B56E}"/>
              </a:ext>
            </a:extLst>
          </p:cNvPr>
          <p:cNvSpPr txBox="1"/>
          <p:nvPr/>
        </p:nvSpPr>
        <p:spPr>
          <a:xfrm>
            <a:off x="7781703" y="1506022"/>
            <a:ext cx="38006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win rate for all items of the tag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Std deviation of the win rate for the tags’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807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0F83D-D17E-4CF1-9B06-FD57E6CE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Jungle Items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A1C810-E421-4C3A-ACC0-133F8CB88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5" y="2487738"/>
            <a:ext cx="5487650" cy="3658433"/>
          </a:xfr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C665116C-DFA0-456E-BA10-6B7339146B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22"/>
          <a:stretch/>
        </p:blipFill>
        <p:spPr>
          <a:xfrm>
            <a:off x="837575" y="1806701"/>
            <a:ext cx="6943503" cy="681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653742-6E4B-4394-BB27-9FC2810DF310}"/>
              </a:ext>
            </a:extLst>
          </p:cNvPr>
          <p:cNvSpPr txBox="1"/>
          <p:nvPr/>
        </p:nvSpPr>
        <p:spPr>
          <a:xfrm>
            <a:off x="6096001" y="2603751"/>
            <a:ext cx="487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My initial thought was that the avg win rate would be 0.50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Focusing on full items, it made sense that most win rates would be higher than 0.50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Jungle items do not follow this trend, but instead sit around 0.50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One player per team builds a jungle item, almost always 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Incomplete jungle items are uncommon.</a:t>
            </a:r>
          </a:p>
        </p:txBody>
      </p:sp>
    </p:spTree>
    <p:extLst>
      <p:ext uri="{BB962C8B-B14F-4D97-AF65-F5344CB8AC3E}">
        <p14:creationId xmlns:p14="http://schemas.microsoft.com/office/powerpoint/2010/main" val="327212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The Objective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06661" y="1685105"/>
            <a:ext cx="4863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Objective: Destroy the Nexus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94D047-6E50-4693-B79E-768025672153}"/>
              </a:ext>
            </a:extLst>
          </p:cNvPr>
          <p:cNvSpPr txBox="1"/>
          <p:nvPr/>
        </p:nvSpPr>
        <p:spPr>
          <a:xfrm>
            <a:off x="5152970" y="2009353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Red Base Nexus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D60002-DD46-4696-8E30-59829EC283C9}"/>
              </a:ext>
            </a:extLst>
          </p:cNvPr>
          <p:cNvSpPr txBox="1"/>
          <p:nvPr/>
        </p:nvSpPr>
        <p:spPr>
          <a:xfrm>
            <a:off x="1748862" y="5439584"/>
            <a:ext cx="171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Blue Base Nexus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4DA7E4-6718-4183-989D-FA3C5C3B10E3}"/>
              </a:ext>
            </a:extLst>
          </p:cNvPr>
          <p:cNvSpPr/>
          <p:nvPr/>
        </p:nvSpPr>
        <p:spPr>
          <a:xfrm>
            <a:off x="5513861" y="2281639"/>
            <a:ext cx="285226" cy="262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7FBCD7-E7F7-4DA9-A4E9-2FC6BF8AA6D2}"/>
              </a:ext>
            </a:extLst>
          </p:cNvPr>
          <p:cNvSpPr/>
          <p:nvPr/>
        </p:nvSpPr>
        <p:spPr>
          <a:xfrm>
            <a:off x="1870745" y="5243323"/>
            <a:ext cx="317642" cy="27683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742FCA-8DDD-4F39-9A3E-BF2CBAC14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52" y="2544404"/>
            <a:ext cx="2927691" cy="29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85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Towers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06661" y="1685105"/>
            <a:ext cx="48637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Towers block the lanes and shoot enemy champions and minions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D5D1B-FE72-4875-BCB9-AC67B4AB9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161" y="3107752"/>
            <a:ext cx="1511542" cy="23777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DAC51F-8A7C-4A50-AC63-D7D42A6AF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83808" y="2117608"/>
            <a:ext cx="390831" cy="3908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CD7535-1A35-4AF6-A46B-15D6A32A8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82285" y="2117608"/>
            <a:ext cx="390831" cy="3908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A7DDB2-8D77-4138-9113-258632183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3116" y="3403964"/>
            <a:ext cx="390831" cy="3908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E1837E-FBE4-4DF2-ACD3-C87DAC06A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17998" y="3005915"/>
            <a:ext cx="390831" cy="3908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A08970-64A7-4918-BC72-77F05C3F2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93438" y="5140414"/>
            <a:ext cx="390831" cy="3908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FB21C55-1584-43D2-9DD1-71A944B44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1854" y="4899212"/>
            <a:ext cx="390831" cy="3908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900467-B173-419A-B3E6-12ACB6B29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26091" y="5290043"/>
            <a:ext cx="390831" cy="3908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BAD0CE-1E5E-4172-9A38-001EA44AD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98566" y="2504391"/>
            <a:ext cx="390831" cy="3908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1883B5E-5298-4E32-A5C5-113B214CF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3151" y="2257882"/>
            <a:ext cx="390831" cy="3908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EDC9A4-1792-4DC0-BB9C-05C46ED80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90426" y="2147718"/>
            <a:ext cx="390831" cy="3908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8F70674-BCDB-46FD-81B1-4C78F8BD8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30587" y="2727208"/>
            <a:ext cx="390831" cy="3908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82B75E3-471E-43B1-81B4-3A9E7A180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2812" y="2923081"/>
            <a:ext cx="390831" cy="3908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5C2B7D6-2AF6-4782-9F36-D76226687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60558" y="3461675"/>
            <a:ext cx="390831" cy="39083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B6EFCE8-BB01-4207-B73E-D476452FB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27133" y="4441500"/>
            <a:ext cx="390831" cy="39083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43B4662-7D09-4CFE-91D1-5B6CFEC5D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52180" y="4565092"/>
            <a:ext cx="390831" cy="39083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FE81CE6-D9E4-44C4-A14E-2AC468959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2224" y="4380601"/>
            <a:ext cx="390831" cy="39083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26D433A-7F4C-417B-9E2E-6449C1F5FB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86869" y="5290044"/>
            <a:ext cx="390831" cy="39083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12AE5A2-BF17-4C4C-B227-ED48D53BA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89706" y="5290045"/>
            <a:ext cx="390831" cy="39083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C8984-4C53-4121-B3ED-3B1BB9F30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31623" y="4248862"/>
            <a:ext cx="390831" cy="3908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2741388-8352-44C0-A4BA-B2C901865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11066" y="3911687"/>
            <a:ext cx="390831" cy="39083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C92D5D3-51E4-4962-95D0-C72BD5003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2225" y="3794795"/>
            <a:ext cx="390831" cy="39083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AFC3A9C-654B-418B-B1BB-96A4EB440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82107" y="2859623"/>
            <a:ext cx="390831" cy="39083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55EF123-5A83-4B7C-B914-C14CA6FCFB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4" r="30926"/>
          <a:stretch/>
        </p:blipFill>
        <p:spPr>
          <a:xfrm>
            <a:off x="7692951" y="3110829"/>
            <a:ext cx="1511542" cy="238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40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Minions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78467" y="1685105"/>
            <a:ext cx="48255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Lane Minions spawn in every lane to help get through structures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94D047-6E50-4693-B79E-768025672153}"/>
              </a:ext>
            </a:extLst>
          </p:cNvPr>
          <p:cNvSpPr txBox="1"/>
          <p:nvPr/>
        </p:nvSpPr>
        <p:spPr>
          <a:xfrm>
            <a:off x="5152970" y="2009353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Red Base Nexus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D60002-DD46-4696-8E30-59829EC283C9}"/>
              </a:ext>
            </a:extLst>
          </p:cNvPr>
          <p:cNvSpPr txBox="1"/>
          <p:nvPr/>
        </p:nvSpPr>
        <p:spPr>
          <a:xfrm>
            <a:off x="1748862" y="5439584"/>
            <a:ext cx="171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Blue Base Nexus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4D5A918-ACFF-4A0B-AD95-316CB3399D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1"/>
          <a:stretch/>
        </p:blipFill>
        <p:spPr>
          <a:xfrm>
            <a:off x="7468894" y="3481133"/>
            <a:ext cx="4190383" cy="174397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0968CF2-F6B9-4A69-BCDB-9779CC9CFB30}"/>
              </a:ext>
            </a:extLst>
          </p:cNvPr>
          <p:cNvSpPr/>
          <p:nvPr/>
        </p:nvSpPr>
        <p:spPr>
          <a:xfrm rot="19257079">
            <a:off x="2035890" y="4534874"/>
            <a:ext cx="1854299" cy="2141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05B16A8-DEB9-44B1-AC8F-976CC39799BD}"/>
              </a:ext>
            </a:extLst>
          </p:cNvPr>
          <p:cNvSpPr/>
          <p:nvPr/>
        </p:nvSpPr>
        <p:spPr>
          <a:xfrm>
            <a:off x="2238203" y="5397810"/>
            <a:ext cx="2736469" cy="2141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15A7BA8-B7C4-4B27-80C4-0698475AA59B}"/>
              </a:ext>
            </a:extLst>
          </p:cNvPr>
          <p:cNvSpPr/>
          <p:nvPr/>
        </p:nvSpPr>
        <p:spPr>
          <a:xfrm rot="16200000">
            <a:off x="818560" y="3944663"/>
            <a:ext cx="2231162" cy="2141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97CFAC2-41FE-451B-A237-A3AACE8A02E2}"/>
              </a:ext>
            </a:extLst>
          </p:cNvPr>
          <p:cNvSpPr/>
          <p:nvPr/>
        </p:nvSpPr>
        <p:spPr>
          <a:xfrm>
            <a:off x="5619116" y="2623138"/>
            <a:ext cx="256341" cy="204691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B1398AC-D9FF-44E9-B36A-B1DA0625BC9E}"/>
              </a:ext>
            </a:extLst>
          </p:cNvPr>
          <p:cNvSpPr/>
          <p:nvPr/>
        </p:nvSpPr>
        <p:spPr>
          <a:xfrm rot="2930193">
            <a:off x="4665727" y="2220333"/>
            <a:ext cx="256341" cy="186704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2C275156-34C4-4F13-8DCE-D186C9AF1FFB}"/>
              </a:ext>
            </a:extLst>
          </p:cNvPr>
          <p:cNvSpPr/>
          <p:nvPr/>
        </p:nvSpPr>
        <p:spPr>
          <a:xfrm rot="5400000">
            <a:off x="4060116" y="1187598"/>
            <a:ext cx="256341" cy="230074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87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62E2622-D679-430E-93A9-C6299EB74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026054"/>
              </p:ext>
            </p:extLst>
          </p:nvPr>
        </p:nvGraphicFramePr>
        <p:xfrm>
          <a:off x="835621" y="1476570"/>
          <a:ext cx="4468263" cy="43717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9421">
                  <a:extLst>
                    <a:ext uri="{9D8B030D-6E8A-4147-A177-3AD203B41FA5}">
                      <a16:colId xmlns:a16="http://schemas.microsoft.com/office/drawing/2014/main" val="3381907866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2796758363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3667618935"/>
                    </a:ext>
                  </a:extLst>
                </a:gridCol>
              </a:tblGrid>
              <a:tr h="7286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Blue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(Name/Role)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Red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(Name/Role)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406822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/>
                        <a:t>Riven</a:t>
                      </a:r>
                    </a:p>
                    <a:p>
                      <a:r>
                        <a:rPr lang="en-US" sz="1600" dirty="0"/>
                        <a:t>(Fighter)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Sion</a:t>
                      </a:r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720540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Jarvan</a:t>
                      </a:r>
                      <a:r>
                        <a:rPr lang="en-US" dirty="0"/>
                        <a:t> IV</a:t>
                      </a:r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Sejuani</a:t>
                      </a:r>
                      <a:endParaRPr lang="en-US" dirty="0"/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58583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Syndra</a:t>
                      </a:r>
                      <a:endParaRPr lang="en-US" dirty="0"/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Lux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0195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Tristana</a:t>
                      </a:r>
                      <a:endParaRPr lang="en-US" dirty="0"/>
                    </a:p>
                    <a:p>
                      <a:r>
                        <a:rPr lang="en-US" sz="1400" dirty="0"/>
                        <a:t>(Marksman)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 Carry</a:t>
                      </a:r>
                    </a:p>
                    <a:p>
                      <a:pPr algn="ctr"/>
                      <a:r>
                        <a:rPr lang="en-US" dirty="0"/>
                        <a:t>(Bot Lane)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Twitch</a:t>
                      </a:r>
                    </a:p>
                    <a:p>
                      <a:r>
                        <a:rPr lang="en-US" sz="1400" dirty="0"/>
                        <a:t>(Marksman)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74556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/>
                        <a:t>Brand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  <a:p>
                      <a:pPr algn="ctr"/>
                      <a:r>
                        <a:rPr lang="en-US" dirty="0"/>
                        <a:t>(Bot Lane)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Rakan</a:t>
                      </a:r>
                      <a:endParaRPr lang="en-US" dirty="0"/>
                    </a:p>
                    <a:p>
                      <a:r>
                        <a:rPr lang="en-US" sz="1400" dirty="0"/>
                        <a:t>(Support)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7129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43F15F-82E8-4F07-A258-941D21BE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Characters and Teams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DEA4E6-F462-46AE-82E3-D4260F015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2282884"/>
            <a:ext cx="439525" cy="43952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C7ABFE-A4A5-4FDF-B3B0-7EEBC0F74EB6}"/>
              </a:ext>
            </a:extLst>
          </p:cNvPr>
          <p:cNvSpPr txBox="1"/>
          <p:nvPr/>
        </p:nvSpPr>
        <p:spPr>
          <a:xfrm>
            <a:off x="5742691" y="1476570"/>
            <a:ext cx="56111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Starting Map Positions for players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Top, Mid, Bot, Support, Jungle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Maximize team gold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Various archetypes for champions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Assassin, Fighter, Mage, Marksman, Support, Tank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Archetype generally determines the kinds of items you buy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046330-E736-4E2A-BB9B-6F8B0A597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015654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75F2BA-924F-4F83-AA88-FED6508E2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4473168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3D8EDC-AEA0-462A-9ED3-1F0E239C7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015654"/>
            <a:ext cx="439525" cy="4395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41BD52-5B91-42DF-978F-98744FD0EE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2286897"/>
            <a:ext cx="439525" cy="4395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80C77B-18A7-48EA-8255-95FAA34CC2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744411"/>
            <a:ext cx="439525" cy="4395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E03641-7A00-41D9-9A80-3816943159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744411"/>
            <a:ext cx="439525" cy="4395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6B46D5-214E-43D0-BCBD-B4186A2831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4473168"/>
            <a:ext cx="439525" cy="4395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3DBC84-87CD-42EF-A2CB-6D03A1316D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5201925"/>
            <a:ext cx="439525" cy="4395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42A146-21AE-454E-BBE0-AA7E93F7A4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5201925"/>
            <a:ext cx="439525" cy="43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54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</a:t>
            </a:r>
            <a:r>
              <a:rPr lang="en-US" dirty="0" err="1"/>
              <a:t>Laning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Players generally spend the first 15-20 min of the game in their lane</a:t>
            </a:r>
          </a:p>
        </p:txBody>
      </p:sp>
    </p:spTree>
    <p:extLst>
      <p:ext uri="{BB962C8B-B14F-4D97-AF65-F5344CB8AC3E}">
        <p14:creationId xmlns:p14="http://schemas.microsoft.com/office/powerpoint/2010/main" val="4124470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1324</Words>
  <Application>Microsoft Office PowerPoint</Application>
  <PresentationFormat>Widescreen</PresentationFormat>
  <Paragraphs>241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League of Legends Item Balancing Recommendations</vt:lpstr>
      <vt:lpstr>Outline</vt:lpstr>
      <vt:lpstr>Outline</vt:lpstr>
      <vt:lpstr>League of Legends: The Map</vt:lpstr>
      <vt:lpstr>League of Legends: The Objective</vt:lpstr>
      <vt:lpstr>League of Legends: Towers</vt:lpstr>
      <vt:lpstr>League of Legends: Minions</vt:lpstr>
      <vt:lpstr>League of Legends: Characters and Teams</vt:lpstr>
      <vt:lpstr>League of Legends: Laning</vt:lpstr>
      <vt:lpstr>League of Legends: Laning</vt:lpstr>
      <vt:lpstr>League of Legends: Laning</vt:lpstr>
      <vt:lpstr>League of Legends: Laning</vt:lpstr>
      <vt:lpstr>League of Legends: Laning</vt:lpstr>
      <vt:lpstr>League of Legends: Money and Items</vt:lpstr>
      <vt:lpstr>Outline</vt:lpstr>
      <vt:lpstr>Why should you change items at all?</vt:lpstr>
      <vt:lpstr>Problem Statement</vt:lpstr>
      <vt:lpstr>Outline</vt:lpstr>
      <vt:lpstr>“Static” Data</vt:lpstr>
      <vt:lpstr>Match Data</vt:lpstr>
      <vt:lpstr>Dataframes</vt:lpstr>
      <vt:lpstr>Item Stats: Win Rate</vt:lpstr>
      <vt:lpstr>Item Stats: Pick Rate</vt:lpstr>
      <vt:lpstr>Item Stats: Champion Spread</vt:lpstr>
      <vt:lpstr>Final Item Dataset</vt:lpstr>
      <vt:lpstr>Item Occurrence (Do I even need this plot?)</vt:lpstr>
      <vt:lpstr>Item Pick Rate (change to full items)</vt:lpstr>
      <vt:lpstr>Champion Spread (change to full items)</vt:lpstr>
      <vt:lpstr>Win Rates (change to full items)</vt:lpstr>
      <vt:lpstr>Correlations??</vt:lpstr>
      <vt:lpstr>Pick Rate vs Win Rate</vt:lpstr>
      <vt:lpstr>Champion Spread vs Item Cost</vt:lpstr>
      <vt:lpstr>Pick Rate vs Item Cost</vt:lpstr>
      <vt:lpstr>Win Rate vs Item Cost</vt:lpstr>
      <vt:lpstr>Purchase Timing</vt:lpstr>
      <vt:lpstr>Item Purchase Time</vt:lpstr>
      <vt:lpstr>Example Item: Stormrazor’s Surge</vt:lpstr>
      <vt:lpstr>PowerPoint Presentation</vt:lpstr>
      <vt:lpstr>Outline</vt:lpstr>
      <vt:lpstr>Statistics: Abnormal Win Rates</vt:lpstr>
      <vt:lpstr>Statistics: Abnormal Win Rates</vt:lpstr>
      <vt:lpstr>Aggregate by Item Tags</vt:lpstr>
      <vt:lpstr>Pick Rate vs Tag</vt:lpstr>
      <vt:lpstr>Win Rate Per Tag</vt:lpstr>
      <vt:lpstr>Statistics: Jungle Items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League of Legends Item Balancing Recommendations</dc:title>
  <dc:creator>Seb Alvis</dc:creator>
  <cp:lastModifiedBy>Seb Alvis</cp:lastModifiedBy>
  <cp:revision>35</cp:revision>
  <dcterms:created xsi:type="dcterms:W3CDTF">2018-12-10T00:03:21Z</dcterms:created>
  <dcterms:modified xsi:type="dcterms:W3CDTF">2019-01-03T23:38:53Z</dcterms:modified>
</cp:coreProperties>
</file>